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64" r:id="rId4"/>
    <p:sldId id="273" r:id="rId5"/>
    <p:sldId id="280" r:id="rId6"/>
    <p:sldId id="279" r:id="rId7"/>
    <p:sldId id="277" r:id="rId8"/>
    <p:sldId id="263" r:id="rId9"/>
    <p:sldId id="275" r:id="rId10"/>
    <p:sldId id="271" r:id="rId11"/>
    <p:sldId id="274" r:id="rId12"/>
    <p:sldId id="272" r:id="rId13"/>
    <p:sldId id="276" r:id="rId14"/>
    <p:sldId id="278" r:id="rId15"/>
    <p:sldId id="290" r:id="rId16"/>
    <p:sldId id="269" r:id="rId17"/>
    <p:sldId id="270" r:id="rId18"/>
    <p:sldId id="281" r:id="rId19"/>
    <p:sldId id="288" r:id="rId20"/>
    <p:sldId id="287" r:id="rId21"/>
    <p:sldId id="261" r:id="rId22"/>
    <p:sldId id="284" r:id="rId23"/>
    <p:sldId id="260" r:id="rId24"/>
    <p:sldId id="283" r:id="rId25"/>
    <p:sldId id="259" r:id="rId26"/>
    <p:sldId id="285" r:id="rId27"/>
    <p:sldId id="265" r:id="rId28"/>
    <p:sldId id="282" r:id="rId29"/>
    <p:sldId id="266" r:id="rId30"/>
    <p:sldId id="286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9" autoAdjust="0"/>
  </p:normalViewPr>
  <p:slideViewPr>
    <p:cSldViewPr>
      <p:cViewPr>
        <p:scale>
          <a:sx n="125" d="100"/>
          <a:sy n="125" d="100"/>
        </p:scale>
        <p:origin x="-160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C054E-D221-41EF-9604-2A09200FA5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A9F2A3-75E8-4A79-A035-86BEA32116C6}">
      <dgm:prSet phldrT="[Text]"/>
      <dgm:spPr/>
      <dgm:t>
        <a:bodyPr/>
        <a:lstStyle/>
        <a:p>
          <a:pPr rtl="0"/>
          <a:r>
            <a:rPr lang="en-US" b="0" dirty="0" smtClean="0">
              <a:latin typeface="Myriad Pro" pitchFamily="34" charset="0"/>
            </a:rPr>
            <a:t>They’re not afraid to take risks</a:t>
          </a:r>
          <a:endParaRPr lang="en-US" b="0" dirty="0">
            <a:latin typeface="Myriad Pro" pitchFamily="34" charset="0"/>
          </a:endParaRPr>
        </a:p>
      </dgm:t>
    </dgm:pt>
    <dgm:pt modelId="{7BAEC742-965A-423E-AC5E-A00154C93F8A}" type="parTrans" cxnId="{3D2EE731-FEB1-4EBD-8B07-AFF42E041C88}">
      <dgm:prSet/>
      <dgm:spPr/>
      <dgm:t>
        <a:bodyPr/>
        <a:lstStyle/>
        <a:p>
          <a:endParaRPr lang="en-US"/>
        </a:p>
      </dgm:t>
    </dgm:pt>
    <dgm:pt modelId="{FFAAAE81-C2A8-452D-BD4B-287DABA4D31B}" type="sibTrans" cxnId="{3D2EE731-FEB1-4EBD-8B07-AFF42E041C88}">
      <dgm:prSet/>
      <dgm:spPr/>
      <dgm:t>
        <a:bodyPr/>
        <a:lstStyle/>
        <a:p>
          <a:endParaRPr lang="en-US"/>
        </a:p>
      </dgm:t>
    </dgm:pt>
    <dgm:pt modelId="{EC7A70FB-B2E9-4E8C-89F6-74F62F522ACD}">
      <dgm:prSet phldrT="[Text]"/>
      <dgm:spPr/>
      <dgm:t>
        <a:bodyPr/>
        <a:lstStyle/>
        <a:p>
          <a:r>
            <a:rPr lang="en-US" b="0" dirty="0" smtClean="0">
              <a:latin typeface="Myriad Pro" pitchFamily="34" charset="0"/>
            </a:rPr>
            <a:t>They know that failure goes hand-in-hand with success</a:t>
          </a:r>
          <a:endParaRPr lang="en-US" b="0" dirty="0">
            <a:latin typeface="Myriad Pro" pitchFamily="34" charset="0"/>
          </a:endParaRPr>
        </a:p>
      </dgm:t>
    </dgm:pt>
    <dgm:pt modelId="{02AD0758-EADB-4148-9285-CC5C6C200872}" type="parTrans" cxnId="{E93FE35C-6287-4364-B74B-AFC7D8F3EB65}">
      <dgm:prSet/>
      <dgm:spPr/>
      <dgm:t>
        <a:bodyPr/>
        <a:lstStyle/>
        <a:p>
          <a:endParaRPr lang="en-US"/>
        </a:p>
      </dgm:t>
    </dgm:pt>
    <dgm:pt modelId="{EE36BB0F-229F-4932-B76E-3D4CEABD46C0}" type="sibTrans" cxnId="{E93FE35C-6287-4364-B74B-AFC7D8F3EB65}">
      <dgm:prSet/>
      <dgm:spPr/>
      <dgm:t>
        <a:bodyPr/>
        <a:lstStyle/>
        <a:p>
          <a:endParaRPr lang="en-US"/>
        </a:p>
      </dgm:t>
    </dgm:pt>
    <dgm:pt modelId="{80FC1BDB-4969-4CE8-A19B-5CF63BB4281F}">
      <dgm:prSet/>
      <dgm:spPr/>
      <dgm:t>
        <a:bodyPr/>
        <a:lstStyle/>
        <a:p>
          <a:r>
            <a:rPr lang="en-US" b="0" dirty="0" smtClean="0">
              <a:latin typeface="Myriad Pro" pitchFamily="34" charset="0"/>
            </a:rPr>
            <a:t>They </a:t>
          </a:r>
          <a:r>
            <a:rPr lang="en-US" dirty="0" smtClean="0"/>
            <a:t>seek</a:t>
          </a:r>
          <a:r>
            <a:rPr lang="en-US" b="0" dirty="0" smtClean="0">
              <a:latin typeface="Myriad Pro" pitchFamily="34" charset="0"/>
            </a:rPr>
            <a:t> guidance from a mentor</a:t>
          </a:r>
          <a:endParaRPr lang="en-US" b="0" dirty="0">
            <a:latin typeface="Myriad Pro" pitchFamily="34" charset="0"/>
          </a:endParaRPr>
        </a:p>
      </dgm:t>
    </dgm:pt>
    <dgm:pt modelId="{C4F2CF7F-B272-47C7-8865-27933032BB6C}" type="parTrans" cxnId="{1868632F-07A2-4A01-B053-0CBCECCCBA53}">
      <dgm:prSet/>
      <dgm:spPr/>
      <dgm:t>
        <a:bodyPr/>
        <a:lstStyle/>
        <a:p>
          <a:endParaRPr lang="en-US"/>
        </a:p>
      </dgm:t>
    </dgm:pt>
    <dgm:pt modelId="{D7281D1C-DE1F-49A9-B648-A68255106FB1}" type="sibTrans" cxnId="{1868632F-07A2-4A01-B053-0CBCECCCBA53}">
      <dgm:prSet/>
      <dgm:spPr/>
      <dgm:t>
        <a:bodyPr/>
        <a:lstStyle/>
        <a:p>
          <a:endParaRPr lang="en-US"/>
        </a:p>
      </dgm:t>
    </dgm:pt>
    <dgm:pt modelId="{D02FA959-2FA6-4328-8C32-E6E8FAF0117D}">
      <dgm:prSet/>
      <dgm:spPr/>
      <dgm:t>
        <a:bodyPr/>
        <a:lstStyle/>
        <a:p>
          <a:r>
            <a:rPr lang="en-US" b="0" dirty="0" smtClean="0">
              <a:latin typeface="Myriad Pro" pitchFamily="34" charset="0"/>
            </a:rPr>
            <a:t>They are deeply passionate about what they do</a:t>
          </a:r>
          <a:endParaRPr lang="en-US" b="0" dirty="0">
            <a:latin typeface="Myriad Pro" pitchFamily="34" charset="0"/>
          </a:endParaRPr>
        </a:p>
      </dgm:t>
    </dgm:pt>
    <dgm:pt modelId="{29CC2E1C-28D4-4CB1-91CE-D9A8B1C20D86}" type="parTrans" cxnId="{2A0667F9-1478-43F1-AE01-5A25B077CC55}">
      <dgm:prSet/>
      <dgm:spPr/>
      <dgm:t>
        <a:bodyPr/>
        <a:lstStyle/>
        <a:p>
          <a:endParaRPr lang="en-US"/>
        </a:p>
      </dgm:t>
    </dgm:pt>
    <dgm:pt modelId="{A69C8511-B68A-4601-933A-7666544AF7F7}" type="sibTrans" cxnId="{2A0667F9-1478-43F1-AE01-5A25B077CC55}">
      <dgm:prSet/>
      <dgm:spPr/>
      <dgm:t>
        <a:bodyPr/>
        <a:lstStyle/>
        <a:p>
          <a:endParaRPr lang="en-US"/>
        </a:p>
      </dgm:t>
    </dgm:pt>
    <dgm:pt modelId="{5605936E-15E2-4E4E-954D-B72C483816B4}">
      <dgm:prSet/>
      <dgm:spPr/>
      <dgm:t>
        <a:bodyPr/>
        <a:lstStyle/>
        <a:p>
          <a:r>
            <a:rPr lang="en-US" b="0" dirty="0" smtClean="0">
              <a:latin typeface="Myriad Pro" pitchFamily="34" charset="0"/>
            </a:rPr>
            <a:t>They take time to relax every now and then</a:t>
          </a:r>
          <a:endParaRPr lang="en-US" b="0" dirty="0">
            <a:latin typeface="Myriad Pro" pitchFamily="34" charset="0"/>
          </a:endParaRPr>
        </a:p>
      </dgm:t>
    </dgm:pt>
    <dgm:pt modelId="{A074D432-2685-4FE0-A72A-6CE50D6D8AF7}" type="parTrans" cxnId="{632A5D6C-5982-4308-B79B-16CE0A08C530}">
      <dgm:prSet/>
      <dgm:spPr/>
      <dgm:t>
        <a:bodyPr/>
        <a:lstStyle/>
        <a:p>
          <a:endParaRPr lang="en-US"/>
        </a:p>
      </dgm:t>
    </dgm:pt>
    <dgm:pt modelId="{95075DBC-BAC4-4CEF-B28A-4ABA4F7FF009}" type="sibTrans" cxnId="{632A5D6C-5982-4308-B79B-16CE0A08C530}">
      <dgm:prSet/>
      <dgm:spPr/>
      <dgm:t>
        <a:bodyPr/>
        <a:lstStyle/>
        <a:p>
          <a:endParaRPr lang="en-US"/>
        </a:p>
      </dgm:t>
    </dgm:pt>
    <dgm:pt modelId="{3D6A4781-5EBC-4CFB-8C64-96C9B8126033}" type="pres">
      <dgm:prSet presAssocID="{296C054E-D221-41EF-9604-2A09200FA5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504788-B2F5-4BB7-94B8-75959479B742}" type="pres">
      <dgm:prSet presAssocID="{296C054E-D221-41EF-9604-2A09200FA586}" presName="Name1" presStyleCnt="0"/>
      <dgm:spPr/>
    </dgm:pt>
    <dgm:pt modelId="{54477132-2725-4DDD-B09F-E80CCEE873D6}" type="pres">
      <dgm:prSet presAssocID="{296C054E-D221-41EF-9604-2A09200FA586}" presName="cycle" presStyleCnt="0"/>
      <dgm:spPr/>
    </dgm:pt>
    <dgm:pt modelId="{A3D4D537-F057-4EA3-BEA3-E0B0C3B82981}" type="pres">
      <dgm:prSet presAssocID="{296C054E-D221-41EF-9604-2A09200FA586}" presName="srcNode" presStyleLbl="node1" presStyleIdx="0" presStyleCnt="5"/>
      <dgm:spPr/>
    </dgm:pt>
    <dgm:pt modelId="{FBFEA3A6-AD7E-4CE5-9860-0943C6198F92}" type="pres">
      <dgm:prSet presAssocID="{296C054E-D221-41EF-9604-2A09200FA586}" presName="conn" presStyleLbl="parChTrans1D2" presStyleIdx="0" presStyleCnt="1"/>
      <dgm:spPr/>
      <dgm:t>
        <a:bodyPr/>
        <a:lstStyle/>
        <a:p>
          <a:endParaRPr lang="en-US"/>
        </a:p>
      </dgm:t>
    </dgm:pt>
    <dgm:pt modelId="{DC8A5DCC-841D-4945-A7B0-4642C59496B9}" type="pres">
      <dgm:prSet presAssocID="{296C054E-D221-41EF-9604-2A09200FA586}" presName="extraNode" presStyleLbl="node1" presStyleIdx="0" presStyleCnt="5"/>
      <dgm:spPr/>
    </dgm:pt>
    <dgm:pt modelId="{8ADD4A46-0F42-4BFC-9EE4-6C19F928370D}" type="pres">
      <dgm:prSet presAssocID="{296C054E-D221-41EF-9604-2A09200FA586}" presName="dstNode" presStyleLbl="node1" presStyleIdx="0" presStyleCnt="5"/>
      <dgm:spPr/>
    </dgm:pt>
    <dgm:pt modelId="{BD94019E-0B4D-4A36-9AD1-8924EFF550C7}" type="pres">
      <dgm:prSet presAssocID="{90A9F2A3-75E8-4A79-A035-86BEA32116C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7119E-9E3D-4956-9E53-B929A25FB8F5}" type="pres">
      <dgm:prSet presAssocID="{90A9F2A3-75E8-4A79-A035-86BEA32116C6}" presName="accent_1" presStyleCnt="0"/>
      <dgm:spPr/>
    </dgm:pt>
    <dgm:pt modelId="{0752413A-B960-4108-87FA-44BE054F2758}" type="pres">
      <dgm:prSet presAssocID="{90A9F2A3-75E8-4A79-A035-86BEA32116C6}" presName="accentRepeatNode" presStyleLbl="solidFgAcc1" presStyleIdx="0" presStyleCnt="5"/>
      <dgm:spPr/>
    </dgm:pt>
    <dgm:pt modelId="{9B34810F-1CAE-4988-AAE6-47D888726CC0}" type="pres">
      <dgm:prSet presAssocID="{80FC1BDB-4969-4CE8-A19B-5CF63BB4281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69FE6-065E-46F9-BC57-8EBF2A64DCC8}" type="pres">
      <dgm:prSet presAssocID="{80FC1BDB-4969-4CE8-A19B-5CF63BB4281F}" presName="accent_2" presStyleCnt="0"/>
      <dgm:spPr/>
    </dgm:pt>
    <dgm:pt modelId="{FCAD87F8-AAB7-44CF-9DF9-7A01D6DADE5F}" type="pres">
      <dgm:prSet presAssocID="{80FC1BDB-4969-4CE8-A19B-5CF63BB4281F}" presName="accentRepeatNode" presStyleLbl="solidFgAcc1" presStyleIdx="1" presStyleCnt="5"/>
      <dgm:spPr/>
    </dgm:pt>
    <dgm:pt modelId="{9A71ED3C-DC44-4122-B9E5-603D402E0275}" type="pres">
      <dgm:prSet presAssocID="{D02FA959-2FA6-4328-8C32-E6E8FAF0117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BDF8D-7213-4D52-9EA7-2FF1BD7DC6DA}" type="pres">
      <dgm:prSet presAssocID="{D02FA959-2FA6-4328-8C32-E6E8FAF0117D}" presName="accent_3" presStyleCnt="0"/>
      <dgm:spPr/>
    </dgm:pt>
    <dgm:pt modelId="{CA78CFAB-0003-4215-93CC-CC49047A0369}" type="pres">
      <dgm:prSet presAssocID="{D02FA959-2FA6-4328-8C32-E6E8FAF0117D}" presName="accentRepeatNode" presStyleLbl="solidFgAcc1" presStyleIdx="2" presStyleCnt="5"/>
      <dgm:spPr/>
    </dgm:pt>
    <dgm:pt modelId="{F5374952-4044-41B1-9B23-B5228E40BFB6}" type="pres">
      <dgm:prSet presAssocID="{EC7A70FB-B2E9-4E8C-89F6-74F62F522A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16509-3F73-4A58-92B7-4BFC6C40C1C3}" type="pres">
      <dgm:prSet presAssocID="{EC7A70FB-B2E9-4E8C-89F6-74F62F522ACD}" presName="accent_4" presStyleCnt="0"/>
      <dgm:spPr/>
    </dgm:pt>
    <dgm:pt modelId="{FE8EFE42-1005-4850-910E-EDE64CB7C908}" type="pres">
      <dgm:prSet presAssocID="{EC7A70FB-B2E9-4E8C-89F6-74F62F522ACD}" presName="accentRepeatNode" presStyleLbl="solidFgAcc1" presStyleIdx="3" presStyleCnt="5"/>
      <dgm:spPr/>
    </dgm:pt>
    <dgm:pt modelId="{50A052DD-8F8A-4AC2-902D-7BA58EFE2419}" type="pres">
      <dgm:prSet presAssocID="{5605936E-15E2-4E4E-954D-B72C483816B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9BC17-85D4-4AAB-82E5-C34577772D6F}" type="pres">
      <dgm:prSet presAssocID="{5605936E-15E2-4E4E-954D-B72C483816B4}" presName="accent_5" presStyleCnt="0"/>
      <dgm:spPr/>
    </dgm:pt>
    <dgm:pt modelId="{CFBEAD50-1418-4866-A272-A1E249912A60}" type="pres">
      <dgm:prSet presAssocID="{5605936E-15E2-4E4E-954D-B72C483816B4}" presName="accentRepeatNode" presStyleLbl="solidFgAcc1" presStyleIdx="4" presStyleCnt="5"/>
      <dgm:spPr/>
    </dgm:pt>
  </dgm:ptLst>
  <dgm:cxnLst>
    <dgm:cxn modelId="{E93FE35C-6287-4364-B74B-AFC7D8F3EB65}" srcId="{296C054E-D221-41EF-9604-2A09200FA586}" destId="{EC7A70FB-B2E9-4E8C-89F6-74F62F522ACD}" srcOrd="3" destOrd="0" parTransId="{02AD0758-EADB-4148-9285-CC5C6C200872}" sibTransId="{EE36BB0F-229F-4932-B76E-3D4CEABD46C0}"/>
    <dgm:cxn modelId="{3E49B45F-701B-4578-AD90-704AE17E9DA7}" type="presOf" srcId="{296C054E-D221-41EF-9604-2A09200FA586}" destId="{3D6A4781-5EBC-4CFB-8C64-96C9B8126033}" srcOrd="0" destOrd="0" presId="urn:microsoft.com/office/officeart/2008/layout/VerticalCurvedList"/>
    <dgm:cxn modelId="{DC05C725-E4B3-4E06-BB5E-EF1576B5CB0F}" type="presOf" srcId="{90A9F2A3-75E8-4A79-A035-86BEA32116C6}" destId="{BD94019E-0B4D-4A36-9AD1-8924EFF550C7}" srcOrd="0" destOrd="0" presId="urn:microsoft.com/office/officeart/2008/layout/VerticalCurvedList"/>
    <dgm:cxn modelId="{CF5221F4-B904-462B-BA93-A0160BC97D6F}" type="presOf" srcId="{80FC1BDB-4969-4CE8-A19B-5CF63BB4281F}" destId="{9B34810F-1CAE-4988-AAE6-47D888726CC0}" srcOrd="0" destOrd="0" presId="urn:microsoft.com/office/officeart/2008/layout/VerticalCurvedList"/>
    <dgm:cxn modelId="{A3FFA8CB-B16C-4725-8F2A-89790755417E}" type="presOf" srcId="{EC7A70FB-B2E9-4E8C-89F6-74F62F522ACD}" destId="{F5374952-4044-41B1-9B23-B5228E40BFB6}" srcOrd="0" destOrd="0" presId="urn:microsoft.com/office/officeart/2008/layout/VerticalCurvedList"/>
    <dgm:cxn modelId="{3D2EE731-FEB1-4EBD-8B07-AFF42E041C88}" srcId="{296C054E-D221-41EF-9604-2A09200FA586}" destId="{90A9F2A3-75E8-4A79-A035-86BEA32116C6}" srcOrd="0" destOrd="0" parTransId="{7BAEC742-965A-423E-AC5E-A00154C93F8A}" sibTransId="{FFAAAE81-C2A8-452D-BD4B-287DABA4D31B}"/>
    <dgm:cxn modelId="{F4F4721C-51AA-478E-B38A-FCE691058784}" type="presOf" srcId="{FFAAAE81-C2A8-452D-BD4B-287DABA4D31B}" destId="{FBFEA3A6-AD7E-4CE5-9860-0943C6198F92}" srcOrd="0" destOrd="0" presId="urn:microsoft.com/office/officeart/2008/layout/VerticalCurvedList"/>
    <dgm:cxn modelId="{632A5D6C-5982-4308-B79B-16CE0A08C530}" srcId="{296C054E-D221-41EF-9604-2A09200FA586}" destId="{5605936E-15E2-4E4E-954D-B72C483816B4}" srcOrd="4" destOrd="0" parTransId="{A074D432-2685-4FE0-A72A-6CE50D6D8AF7}" sibTransId="{95075DBC-BAC4-4CEF-B28A-4ABA4F7FF009}"/>
    <dgm:cxn modelId="{1868632F-07A2-4A01-B053-0CBCECCCBA53}" srcId="{296C054E-D221-41EF-9604-2A09200FA586}" destId="{80FC1BDB-4969-4CE8-A19B-5CF63BB4281F}" srcOrd="1" destOrd="0" parTransId="{C4F2CF7F-B272-47C7-8865-27933032BB6C}" sibTransId="{D7281D1C-DE1F-49A9-B648-A68255106FB1}"/>
    <dgm:cxn modelId="{2A0667F9-1478-43F1-AE01-5A25B077CC55}" srcId="{296C054E-D221-41EF-9604-2A09200FA586}" destId="{D02FA959-2FA6-4328-8C32-E6E8FAF0117D}" srcOrd="2" destOrd="0" parTransId="{29CC2E1C-28D4-4CB1-91CE-D9A8B1C20D86}" sibTransId="{A69C8511-B68A-4601-933A-7666544AF7F7}"/>
    <dgm:cxn modelId="{BBADAB68-B6B1-4728-965B-87F46BC1C20B}" type="presOf" srcId="{D02FA959-2FA6-4328-8C32-E6E8FAF0117D}" destId="{9A71ED3C-DC44-4122-B9E5-603D402E0275}" srcOrd="0" destOrd="0" presId="urn:microsoft.com/office/officeart/2008/layout/VerticalCurvedList"/>
    <dgm:cxn modelId="{D5229030-61A6-4D7D-9DF9-19E1842DB773}" type="presOf" srcId="{5605936E-15E2-4E4E-954D-B72C483816B4}" destId="{50A052DD-8F8A-4AC2-902D-7BA58EFE2419}" srcOrd="0" destOrd="0" presId="urn:microsoft.com/office/officeart/2008/layout/VerticalCurvedList"/>
    <dgm:cxn modelId="{ABE27373-D53A-43BD-BDF9-E7F13B1D00D7}" type="presParOf" srcId="{3D6A4781-5EBC-4CFB-8C64-96C9B8126033}" destId="{F0504788-B2F5-4BB7-94B8-75959479B742}" srcOrd="0" destOrd="0" presId="urn:microsoft.com/office/officeart/2008/layout/VerticalCurvedList"/>
    <dgm:cxn modelId="{6B662901-F3EB-4460-8E83-E33C64ADA885}" type="presParOf" srcId="{F0504788-B2F5-4BB7-94B8-75959479B742}" destId="{54477132-2725-4DDD-B09F-E80CCEE873D6}" srcOrd="0" destOrd="0" presId="urn:microsoft.com/office/officeart/2008/layout/VerticalCurvedList"/>
    <dgm:cxn modelId="{D5437038-CED6-434F-A2A0-0DED69D208A6}" type="presParOf" srcId="{54477132-2725-4DDD-B09F-E80CCEE873D6}" destId="{A3D4D537-F057-4EA3-BEA3-E0B0C3B82981}" srcOrd="0" destOrd="0" presId="urn:microsoft.com/office/officeart/2008/layout/VerticalCurvedList"/>
    <dgm:cxn modelId="{31C87F26-F1C7-46C0-8CD6-AB9FC1283220}" type="presParOf" srcId="{54477132-2725-4DDD-B09F-E80CCEE873D6}" destId="{FBFEA3A6-AD7E-4CE5-9860-0943C6198F92}" srcOrd="1" destOrd="0" presId="urn:microsoft.com/office/officeart/2008/layout/VerticalCurvedList"/>
    <dgm:cxn modelId="{2B025680-2250-42E2-8508-7A9ED3F088D2}" type="presParOf" srcId="{54477132-2725-4DDD-B09F-E80CCEE873D6}" destId="{DC8A5DCC-841D-4945-A7B0-4642C59496B9}" srcOrd="2" destOrd="0" presId="urn:microsoft.com/office/officeart/2008/layout/VerticalCurvedList"/>
    <dgm:cxn modelId="{2C54C0D0-368A-4297-BEC6-CB1FFBDA7618}" type="presParOf" srcId="{54477132-2725-4DDD-B09F-E80CCEE873D6}" destId="{8ADD4A46-0F42-4BFC-9EE4-6C19F928370D}" srcOrd="3" destOrd="0" presId="urn:microsoft.com/office/officeart/2008/layout/VerticalCurvedList"/>
    <dgm:cxn modelId="{FA9D9FDF-1812-4C95-9DCD-1C04E93B1A1B}" type="presParOf" srcId="{F0504788-B2F5-4BB7-94B8-75959479B742}" destId="{BD94019E-0B4D-4A36-9AD1-8924EFF550C7}" srcOrd="1" destOrd="0" presId="urn:microsoft.com/office/officeart/2008/layout/VerticalCurvedList"/>
    <dgm:cxn modelId="{6BB85C34-AE5F-4E9D-A369-FF9B1CF9C2BF}" type="presParOf" srcId="{F0504788-B2F5-4BB7-94B8-75959479B742}" destId="{B867119E-9E3D-4956-9E53-B929A25FB8F5}" srcOrd="2" destOrd="0" presId="urn:microsoft.com/office/officeart/2008/layout/VerticalCurvedList"/>
    <dgm:cxn modelId="{4C1D301A-F47B-4F08-8036-5520532D37D2}" type="presParOf" srcId="{B867119E-9E3D-4956-9E53-B929A25FB8F5}" destId="{0752413A-B960-4108-87FA-44BE054F2758}" srcOrd="0" destOrd="0" presId="urn:microsoft.com/office/officeart/2008/layout/VerticalCurvedList"/>
    <dgm:cxn modelId="{70EEF15A-7020-48C8-AED2-B73321A9E840}" type="presParOf" srcId="{F0504788-B2F5-4BB7-94B8-75959479B742}" destId="{9B34810F-1CAE-4988-AAE6-47D888726CC0}" srcOrd="3" destOrd="0" presId="urn:microsoft.com/office/officeart/2008/layout/VerticalCurvedList"/>
    <dgm:cxn modelId="{A710C3D9-0901-49ED-AD6C-32582DE74001}" type="presParOf" srcId="{F0504788-B2F5-4BB7-94B8-75959479B742}" destId="{86169FE6-065E-46F9-BC57-8EBF2A64DCC8}" srcOrd="4" destOrd="0" presId="urn:microsoft.com/office/officeart/2008/layout/VerticalCurvedList"/>
    <dgm:cxn modelId="{1D70E99B-948E-482A-A2CF-43CFAF51A07E}" type="presParOf" srcId="{86169FE6-065E-46F9-BC57-8EBF2A64DCC8}" destId="{FCAD87F8-AAB7-44CF-9DF9-7A01D6DADE5F}" srcOrd="0" destOrd="0" presId="urn:microsoft.com/office/officeart/2008/layout/VerticalCurvedList"/>
    <dgm:cxn modelId="{91F4E122-BDC6-4667-82AD-67CB86034D95}" type="presParOf" srcId="{F0504788-B2F5-4BB7-94B8-75959479B742}" destId="{9A71ED3C-DC44-4122-B9E5-603D402E0275}" srcOrd="5" destOrd="0" presId="urn:microsoft.com/office/officeart/2008/layout/VerticalCurvedList"/>
    <dgm:cxn modelId="{A1B9A3FB-ECB0-4DCD-B3FC-7366008A30D9}" type="presParOf" srcId="{F0504788-B2F5-4BB7-94B8-75959479B742}" destId="{A7DBDF8D-7213-4D52-9EA7-2FF1BD7DC6DA}" srcOrd="6" destOrd="0" presId="urn:microsoft.com/office/officeart/2008/layout/VerticalCurvedList"/>
    <dgm:cxn modelId="{E49F2C9D-FC09-44A9-B8DB-B41CFEE7D5BA}" type="presParOf" srcId="{A7DBDF8D-7213-4D52-9EA7-2FF1BD7DC6DA}" destId="{CA78CFAB-0003-4215-93CC-CC49047A0369}" srcOrd="0" destOrd="0" presId="urn:microsoft.com/office/officeart/2008/layout/VerticalCurvedList"/>
    <dgm:cxn modelId="{6F156DC5-62F3-4EDA-BAD3-1C2D8B36B7CD}" type="presParOf" srcId="{F0504788-B2F5-4BB7-94B8-75959479B742}" destId="{F5374952-4044-41B1-9B23-B5228E40BFB6}" srcOrd="7" destOrd="0" presId="urn:microsoft.com/office/officeart/2008/layout/VerticalCurvedList"/>
    <dgm:cxn modelId="{833557BB-BEA9-42AA-B466-FA530A1697C0}" type="presParOf" srcId="{F0504788-B2F5-4BB7-94B8-75959479B742}" destId="{5D816509-3F73-4A58-92B7-4BFC6C40C1C3}" srcOrd="8" destOrd="0" presId="urn:microsoft.com/office/officeart/2008/layout/VerticalCurvedList"/>
    <dgm:cxn modelId="{BF83B3F3-BBAF-4933-B47F-5FB141CBF7AF}" type="presParOf" srcId="{5D816509-3F73-4A58-92B7-4BFC6C40C1C3}" destId="{FE8EFE42-1005-4850-910E-EDE64CB7C908}" srcOrd="0" destOrd="0" presId="urn:microsoft.com/office/officeart/2008/layout/VerticalCurvedList"/>
    <dgm:cxn modelId="{359480D2-DE6E-476B-98B3-5FBB20BC1632}" type="presParOf" srcId="{F0504788-B2F5-4BB7-94B8-75959479B742}" destId="{50A052DD-8F8A-4AC2-902D-7BA58EFE2419}" srcOrd="9" destOrd="0" presId="urn:microsoft.com/office/officeart/2008/layout/VerticalCurvedList"/>
    <dgm:cxn modelId="{9464B752-9EE8-4693-B9E6-51E241542222}" type="presParOf" srcId="{F0504788-B2F5-4BB7-94B8-75959479B742}" destId="{7029BC17-85D4-4AAB-82E5-C34577772D6F}" srcOrd="10" destOrd="0" presId="urn:microsoft.com/office/officeart/2008/layout/VerticalCurvedList"/>
    <dgm:cxn modelId="{459C61E6-CB73-464D-BF1C-09E2481BFCC4}" type="presParOf" srcId="{7029BC17-85D4-4AAB-82E5-C34577772D6F}" destId="{CFBEAD50-1418-4866-A272-A1E249912A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EA3A6-AD7E-4CE5-9860-0943C6198F92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4019E-0B4D-4A36-9AD1-8924EFF550C7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Myriad Pro" pitchFamily="34" charset="0"/>
            </a:rPr>
            <a:t>They’re not afraid to take risks</a:t>
          </a:r>
          <a:endParaRPr lang="en-US" sz="2300" b="0" kern="1200" dirty="0">
            <a:latin typeface="Myriad Pro" pitchFamily="34" charset="0"/>
          </a:endParaRPr>
        </a:p>
      </dsp:txBody>
      <dsp:txXfrm>
        <a:off x="427226" y="282782"/>
        <a:ext cx="7739890" cy="565926"/>
      </dsp:txXfrm>
    </dsp:sp>
    <dsp:sp modelId="{0752413A-B960-4108-87FA-44BE054F2758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4810F-1CAE-4988-AAE6-47D888726CC0}">
      <dsp:nvSpPr>
        <dsp:cNvPr id="0" name=""/>
        <dsp:cNvSpPr/>
      </dsp:nvSpPr>
      <dsp:spPr>
        <a:xfrm>
          <a:off x="832752" y="1131400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Myriad Pro" pitchFamily="34" charset="0"/>
            </a:rPr>
            <a:t>They </a:t>
          </a:r>
          <a:r>
            <a:rPr lang="en-US" sz="2300" kern="1200" dirty="0" smtClean="0"/>
            <a:t>seek</a:t>
          </a:r>
          <a:r>
            <a:rPr lang="en-US" sz="2300" b="0" kern="1200" dirty="0" smtClean="0">
              <a:latin typeface="Myriad Pro" pitchFamily="34" charset="0"/>
            </a:rPr>
            <a:t> guidance from a mentor</a:t>
          </a:r>
          <a:endParaRPr lang="en-US" sz="2300" b="0" kern="1200" dirty="0">
            <a:latin typeface="Myriad Pro" pitchFamily="34" charset="0"/>
          </a:endParaRPr>
        </a:p>
      </dsp:txBody>
      <dsp:txXfrm>
        <a:off x="832752" y="1131400"/>
        <a:ext cx="7334364" cy="565926"/>
      </dsp:txXfrm>
    </dsp:sp>
    <dsp:sp modelId="{FCAD87F8-AAB7-44CF-9DF9-7A01D6DADE5F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1ED3C-DC44-4122-B9E5-603D402E0275}">
      <dsp:nvSpPr>
        <dsp:cNvPr id="0" name=""/>
        <dsp:cNvSpPr/>
      </dsp:nvSpPr>
      <dsp:spPr>
        <a:xfrm>
          <a:off x="957216" y="1980018"/>
          <a:ext cx="72099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Myriad Pro" pitchFamily="34" charset="0"/>
            </a:rPr>
            <a:t>They are deeply passionate about what they do</a:t>
          </a:r>
          <a:endParaRPr lang="en-US" sz="2300" b="0" kern="1200" dirty="0">
            <a:latin typeface="Myriad Pro" pitchFamily="34" charset="0"/>
          </a:endParaRPr>
        </a:p>
      </dsp:txBody>
      <dsp:txXfrm>
        <a:off x="957216" y="1980018"/>
        <a:ext cx="7209900" cy="565926"/>
      </dsp:txXfrm>
    </dsp:sp>
    <dsp:sp modelId="{CA78CFAB-0003-4215-93CC-CC49047A0369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74952-4044-41B1-9B23-B5228E40BFB6}">
      <dsp:nvSpPr>
        <dsp:cNvPr id="0" name=""/>
        <dsp:cNvSpPr/>
      </dsp:nvSpPr>
      <dsp:spPr>
        <a:xfrm>
          <a:off x="832752" y="2828636"/>
          <a:ext cx="73343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Myriad Pro" pitchFamily="34" charset="0"/>
            </a:rPr>
            <a:t>They know that failure goes hand-in-hand with success</a:t>
          </a:r>
          <a:endParaRPr lang="en-US" sz="2300" b="0" kern="1200" dirty="0">
            <a:latin typeface="Myriad Pro" pitchFamily="34" charset="0"/>
          </a:endParaRPr>
        </a:p>
      </dsp:txBody>
      <dsp:txXfrm>
        <a:off x="832752" y="2828636"/>
        <a:ext cx="7334364" cy="565926"/>
      </dsp:txXfrm>
    </dsp:sp>
    <dsp:sp modelId="{FE8EFE42-1005-4850-910E-EDE64CB7C908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052DD-8F8A-4AC2-902D-7BA58EFE2419}">
      <dsp:nvSpPr>
        <dsp:cNvPr id="0" name=""/>
        <dsp:cNvSpPr/>
      </dsp:nvSpPr>
      <dsp:spPr>
        <a:xfrm>
          <a:off x="427226" y="3677254"/>
          <a:ext cx="77398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Myriad Pro" pitchFamily="34" charset="0"/>
            </a:rPr>
            <a:t>They take time to relax every now and then</a:t>
          </a:r>
          <a:endParaRPr lang="en-US" sz="2300" b="0" kern="1200" dirty="0">
            <a:latin typeface="Myriad Pro" pitchFamily="34" charset="0"/>
          </a:endParaRPr>
        </a:p>
      </dsp:txBody>
      <dsp:txXfrm>
        <a:off x="427226" y="3677254"/>
        <a:ext cx="7739890" cy="565926"/>
      </dsp:txXfrm>
    </dsp:sp>
    <dsp:sp modelId="{CFBEAD50-1418-4866-A272-A1E249912A60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26DC-C75F-45C5-9D87-BB675CE2CD0E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9001-1863-4B4E-8681-9D9A054B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39001-1863-4B4E-8681-9D9A054BCF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6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5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1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08F0-93B8-40F8-A3F3-A262587BA19F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E7AE-6543-4775-8A79-F3B91CC3E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838200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Minimal" panose="00000500000000000000" pitchFamily="2" charset="0"/>
              </a:rPr>
              <a:t>What do Successful </a:t>
            </a:r>
            <a:r>
              <a:rPr lang="en-US" sz="3600" b="1" dirty="0">
                <a:latin typeface="Minimal" panose="00000500000000000000" pitchFamily="2" charset="0"/>
              </a:rPr>
              <a:t>Women </a:t>
            </a:r>
            <a:r>
              <a:rPr lang="en-US" sz="3600" b="1" dirty="0" smtClean="0">
                <a:latin typeface="Minimal" panose="00000500000000000000" pitchFamily="2" charset="0"/>
              </a:rPr>
              <a:t>have in Common?</a:t>
            </a:r>
            <a:endParaRPr lang="en-US" sz="3600" b="1" dirty="0">
              <a:latin typeface="Minimal" panose="000005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91909"/>
              </p:ext>
            </p:extLst>
          </p:nvPr>
        </p:nvGraphicFramePr>
        <p:xfrm>
          <a:off x="457200" y="20272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85800" y="2179637"/>
            <a:ext cx="1295400" cy="4198441"/>
            <a:chOff x="685800" y="1447800"/>
            <a:chExt cx="1295400" cy="4198441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1447800"/>
              <a:ext cx="76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Minimal" panose="00000500000000000000" pitchFamily="2" charset="0"/>
                </a:rPr>
                <a:t>1</a:t>
              </a:r>
              <a:endParaRPr lang="en-US" dirty="0">
                <a:latin typeface="Minimal" panose="00000500000000000000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5800" y="2286000"/>
              <a:ext cx="1295400" cy="3360241"/>
              <a:chOff x="685800" y="2286000"/>
              <a:chExt cx="1295400" cy="336024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066800" y="2286000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Minimal" panose="00000500000000000000" pitchFamily="2" charset="0"/>
                  </a:rPr>
                  <a:t>2</a:t>
                </a:r>
                <a:endParaRPr lang="en-US" dirty="0">
                  <a:latin typeface="Minimal" panose="000005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19200" y="3124200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Minimal" panose="00000500000000000000" pitchFamily="2" charset="0"/>
                  </a:rPr>
                  <a:t>3</a:t>
                </a:r>
                <a:endParaRPr lang="en-US" dirty="0">
                  <a:latin typeface="Minimal" panose="000005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66800" y="3962400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Minimal" panose="00000500000000000000" pitchFamily="2" charset="0"/>
                  </a:rPr>
                  <a:t>4</a:t>
                </a:r>
                <a:endParaRPr lang="en-US" dirty="0">
                  <a:latin typeface="Minimal" panose="000005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85800" y="4876800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Minimal" panose="00000500000000000000" pitchFamily="2" charset="0"/>
                  </a:rPr>
                  <a:t>5</a:t>
                </a:r>
                <a:endParaRPr lang="en-US" dirty="0">
                  <a:latin typeface="Minimal" panose="00000500000000000000" pitchFamily="2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4800" y="1371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Myriad Pro" pitchFamily="34" charset="0"/>
              </a:rPr>
              <a:t>Which skills developed throughout your career do you believe are most instrumental to your success and where you are today</a:t>
            </a:r>
            <a:r>
              <a:rPr lang="en-US" sz="2000" b="1" i="1" dirty="0" smtClean="0">
                <a:latin typeface="Myriad Pro" pitchFamily="34" charset="0"/>
              </a:rPr>
              <a:t>?</a:t>
            </a:r>
            <a:endParaRPr lang="en-US" i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>
                <a:latin typeface="Minimal" panose="00000500000000000000" pitchFamily="2" charset="0"/>
              </a:rPr>
              <a:t>What's </a:t>
            </a:r>
            <a:r>
              <a:rPr lang="en-US" sz="5400" b="1" dirty="0">
                <a:latin typeface="Minimal" panose="00000500000000000000" pitchFamily="2" charset="0"/>
              </a:rPr>
              <a:t>one of the toughest professional decisions you’ve had to make and how did it impact your life and career</a:t>
            </a:r>
            <a:r>
              <a:rPr lang="en-US" sz="5400" b="1" dirty="0" smtClean="0">
                <a:latin typeface="Minimal" panose="00000500000000000000" pitchFamily="2" charset="0"/>
              </a:rPr>
              <a:t>?</a:t>
            </a:r>
            <a:endParaRPr lang="en-US" sz="5400" b="1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latin typeface="Minimal" panose="00000500000000000000" pitchFamily="2" charset="0"/>
              </a:rPr>
              <a:t>If </a:t>
            </a:r>
            <a:r>
              <a:rPr lang="en-US" sz="3200" b="1" dirty="0">
                <a:latin typeface="Minimal" panose="00000500000000000000" pitchFamily="2" charset="0"/>
              </a:rPr>
              <a:t>you could only work on one project for a year to grow as a professional, what would it be and why?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2027237"/>
            <a:ext cx="4648200" cy="4525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latin typeface="Myriad Pro" pitchFamily="34" charset="0"/>
              </a:rPr>
              <a:t>“I wanted to sell a million records, and I sold a million records. I wanted to go platinum; I went platinum. I've been working nonstop since I was 15. I don't even know how to chill </a:t>
            </a:r>
            <a:r>
              <a:rPr lang="en-US" sz="4400" b="1" dirty="0" smtClean="0">
                <a:latin typeface="Myriad Pro" pitchFamily="34" charset="0"/>
              </a:rPr>
              <a:t>out.”</a:t>
            </a:r>
          </a:p>
          <a:p>
            <a:pPr marL="0" indent="0" algn="ctr">
              <a:buNone/>
            </a:pPr>
            <a:r>
              <a:rPr lang="en-US" sz="2600" dirty="0" smtClean="0"/>
              <a:t>– </a:t>
            </a:r>
            <a:r>
              <a:rPr lang="en-US" b="1" dirty="0" err="1" smtClean="0">
                <a:latin typeface="Minimal" panose="00000500000000000000" pitchFamily="2" charset="0"/>
              </a:rPr>
              <a:t>Beyonce</a:t>
            </a:r>
            <a:r>
              <a:rPr lang="en-US" b="1" dirty="0" smtClean="0">
                <a:latin typeface="Minimal" panose="00000500000000000000" pitchFamily="2" charset="0"/>
              </a:rPr>
              <a:t> </a:t>
            </a:r>
            <a:r>
              <a:rPr lang="en-US" b="1" dirty="0">
                <a:latin typeface="Minimal" panose="00000500000000000000" pitchFamily="2" charset="0"/>
              </a:rPr>
              <a:t>Knowles</a:t>
            </a:r>
            <a:endParaRPr lang="en-US" b="1" dirty="0" smtClean="0">
              <a:latin typeface="Minimal" panose="000005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7237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42533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5400" b="1" dirty="0" smtClean="0">
                <a:latin typeface="Minimal" panose="00000500000000000000" pitchFamily="2" charset="0"/>
              </a:rPr>
              <a:t>What 3 </a:t>
            </a:r>
            <a:r>
              <a:rPr lang="en-US" sz="5400" b="1" dirty="0">
                <a:latin typeface="Minimal" panose="00000500000000000000" pitchFamily="2" charset="0"/>
              </a:rPr>
              <a:t>pieces of advice would you give to college students entering the current job market</a:t>
            </a:r>
            <a:r>
              <a:rPr lang="en-US" sz="5400" b="1" dirty="0" smtClean="0">
                <a:latin typeface="Minimal" panose="00000500000000000000" pitchFamily="2" charset="0"/>
              </a:rPr>
              <a:t>?</a:t>
            </a:r>
            <a:endParaRPr lang="en-US" sz="5400" b="1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latin typeface="Minimal" panose="00000500000000000000" pitchFamily="2" charset="0"/>
              </a:rPr>
              <a:t>What </a:t>
            </a:r>
            <a:r>
              <a:rPr lang="en-US" sz="7200" b="1" dirty="0">
                <a:latin typeface="Minimal" panose="00000500000000000000" pitchFamily="2" charset="0"/>
              </a:rPr>
              <a:t>will be the biggest challenge for the generation of women behind you</a:t>
            </a:r>
            <a:r>
              <a:rPr lang="en-US" sz="7200" b="1" dirty="0" smtClean="0">
                <a:latin typeface="Minimal" panose="00000500000000000000" pitchFamily="2" charset="0"/>
              </a:rPr>
              <a:t>?</a:t>
            </a:r>
            <a:endParaRPr lang="en-US" sz="7200" b="1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latin typeface="Minimal" panose="00000500000000000000" pitchFamily="2" charset="0"/>
              </a:rPr>
              <a:t>Audience Q&amp;A</a:t>
            </a:r>
            <a:endParaRPr lang="en-US" sz="7200" b="1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427038"/>
            <a:ext cx="8229600" cy="944562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Minimal" panose="00000500000000000000" pitchFamily="2" charset="0"/>
              </a:rPr>
              <a:t>Leadership &amp; Business Ownership Panel</a:t>
            </a:r>
            <a:endParaRPr lang="en-US" b="1" dirty="0">
              <a:latin typeface="Minimal" panose="00000500000000000000" pitchFamily="2" charset="0"/>
            </a:endParaRPr>
          </a:p>
        </p:txBody>
      </p:sp>
      <p:pic>
        <p:nvPicPr>
          <p:cNvPr id="2052" name="Picture 4" descr="G:\Comms\Staff\Maegen Wynn\COMM\Events\Women in Business\2017\Outreach\Social Media\WIB Panel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Comms\Staff\Maegen Wynn\COMM\Events\Women in Business\2017\Outreach\Social Media\WIB Panel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1148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Comms\Staff\Maegen Wynn\COMM\Events\Women in Business\2017\Outreach\Social Media\WIB Pan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91018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omms\Staff\Maegen Wynn\COMM\Events\Women in Business\2017\Outreach\Social Media\WIB Panel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91018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Comms\Staff\Maegen Wynn\COMM\Events\Women in Business\2017\Outreach\Social Media\WIB Panel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46" y="1791018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FFF2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Minimal" panose="00000500000000000000" pitchFamily="2" charset="0"/>
              </a:rPr>
              <a:t>Women-Owned Business Growth in FL</a:t>
            </a:r>
            <a:endParaRPr lang="en-US" b="1" dirty="0">
              <a:latin typeface="Minimal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Minion Pro" pitchFamily="18" charset="0"/>
                <a:cs typeface="Myriad Arabic" pitchFamily="50" charset="-78"/>
              </a:rPr>
              <a:t>Florida is </a:t>
            </a:r>
            <a:r>
              <a:rPr lang="en-US" sz="3600" dirty="0">
                <a:latin typeface="Minion Pro" pitchFamily="18" charset="0"/>
                <a:cs typeface="Myriad Arabic" pitchFamily="50" charset="-78"/>
              </a:rPr>
              <a:t>the fastest-growing state in the country for </a:t>
            </a:r>
            <a:r>
              <a:rPr lang="en-US" sz="3600" dirty="0" smtClean="0">
                <a:latin typeface="Minion Pro" pitchFamily="18" charset="0"/>
                <a:cs typeface="Myriad Arabic" pitchFamily="50" charset="-78"/>
              </a:rPr>
              <a:t>women-owned </a:t>
            </a:r>
            <a:r>
              <a:rPr lang="en-US" sz="3600" dirty="0">
                <a:latin typeface="Minion Pro" pitchFamily="18" charset="0"/>
                <a:cs typeface="Myriad Arabic" pitchFamily="50" charset="-78"/>
              </a:rPr>
              <a:t>businesses, showing a </a:t>
            </a:r>
            <a:r>
              <a:rPr lang="en-US" sz="3600" b="1" dirty="0" smtClean="0">
                <a:latin typeface="Minion Pro" pitchFamily="18" charset="0"/>
                <a:cs typeface="Myriad Arabic" pitchFamily="50" charset="-78"/>
              </a:rPr>
              <a:t>67% </a:t>
            </a:r>
            <a:r>
              <a:rPr lang="en-US" sz="3600" b="1" dirty="0">
                <a:latin typeface="Minion Pro" pitchFamily="18" charset="0"/>
                <a:cs typeface="Myriad Arabic" pitchFamily="50" charset="-78"/>
              </a:rPr>
              <a:t>increase</a:t>
            </a:r>
            <a:r>
              <a:rPr lang="en-US" sz="3600" dirty="0">
                <a:latin typeface="Minion Pro" pitchFamily="18" charset="0"/>
                <a:cs typeface="Myriad Arabic" pitchFamily="50" charset="-78"/>
              </a:rPr>
              <a:t> between 2007 and 2016</a:t>
            </a:r>
            <a:r>
              <a:rPr lang="en-US" sz="3600" dirty="0" smtClean="0">
                <a:latin typeface="Minion Pro" pitchFamily="18" charset="0"/>
                <a:cs typeface="Myriad Arabic" pitchFamily="50" charset="-78"/>
              </a:rPr>
              <a:t>.</a:t>
            </a:r>
            <a:endParaRPr lang="en-US" sz="3600" dirty="0">
              <a:latin typeface="Minion Pro" pitchFamily="18" charset="0"/>
              <a:cs typeface="Myriad Arabic" pitchFamily="50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7758"/>
            <a:ext cx="4038600" cy="38908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31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Minimal" panose="00000500000000000000" pitchFamily="2" charset="0"/>
              </a:rPr>
              <a:t>What ignited the spark in you to start a new business venture or to make significant changes in an existing business? How did the idea for your business come about?</a:t>
            </a:r>
            <a:endParaRPr lang="en-US" sz="48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6000" b="1" dirty="0" smtClean="0">
                <a:latin typeface="Minimal" panose="00000500000000000000" pitchFamily="2" charset="0"/>
              </a:rPr>
              <a:t>What </a:t>
            </a:r>
            <a:r>
              <a:rPr lang="en-US" sz="6000" b="1" dirty="0">
                <a:latin typeface="Minimal" panose="00000500000000000000" pitchFamily="2" charset="0"/>
              </a:rPr>
              <a:t>is the key to making a lasting first impression on a new client or potential contact</a:t>
            </a:r>
            <a:r>
              <a:rPr lang="en-US" sz="6000" b="1" dirty="0" smtClean="0">
                <a:latin typeface="Minimal" panose="00000500000000000000" pitchFamily="2" charset="0"/>
              </a:rPr>
              <a:t>?</a:t>
            </a:r>
            <a:endParaRPr lang="en-US" sz="72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427038"/>
            <a:ext cx="8229600" cy="944562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atin typeface="Minimal" panose="00000500000000000000" pitchFamily="2" charset="0"/>
              </a:rPr>
              <a:t>Innovation &amp; Career Development Panel</a:t>
            </a:r>
            <a:endParaRPr lang="en-US" sz="4000" b="1" dirty="0">
              <a:latin typeface="Minimal" panose="00000500000000000000" pitchFamily="2" charset="0"/>
            </a:endParaRPr>
          </a:p>
        </p:txBody>
      </p:sp>
      <p:pic>
        <p:nvPicPr>
          <p:cNvPr id="1027" name="Picture 3" descr="G:\Comms\Staff\Maegen Wynn\COMM\Events\Women in Business\2017\Outreach\Social Media\WIB Pane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omms\Staff\Maegen Wynn\COMM\Events\Women in Business\2017\Outreach\Social Media\WIB Panel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17526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Comms\Staff\Maegen Wynn\COMM\Events\Women in Business\2017\Outreach\Social Media\WIB Panel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Comms\Staff\Maegen Wynn\COMM\Events\Women in Business\2017\Outreach\Social Media\WIB Panel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Comms\Staff\Maegen Wynn\COMM\Events\Women in Business\2017\Outreach\Social Media\WIB Panel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7200" b="1" dirty="0">
                <a:latin typeface="Minimal" panose="00000500000000000000" pitchFamily="2" charset="0"/>
              </a:rPr>
              <a:t/>
            </a:r>
            <a:br>
              <a:rPr lang="en-US" sz="7200" b="1" dirty="0">
                <a:latin typeface="Minimal" panose="00000500000000000000" pitchFamily="2" charset="0"/>
              </a:rPr>
            </a:br>
            <a:r>
              <a:rPr lang="en-US" sz="6000" b="1" dirty="0" smtClean="0">
                <a:latin typeface="Minimal" panose="00000500000000000000" pitchFamily="2" charset="0"/>
              </a:rPr>
              <a:t>Do </a:t>
            </a:r>
            <a:r>
              <a:rPr lang="en-US" sz="6000" b="1" dirty="0">
                <a:latin typeface="Minimal" panose="00000500000000000000" pitchFamily="2" charset="0"/>
              </a:rPr>
              <a:t>you believe government regulation helps or hinders your business? Do you have any examples to share</a:t>
            </a:r>
            <a:r>
              <a:rPr lang="en-US" sz="6000" b="1" dirty="0" smtClean="0">
                <a:latin typeface="Minimal" panose="00000500000000000000" pitchFamily="2" charset="0"/>
              </a:rPr>
              <a:t>?</a:t>
            </a:r>
            <a:r>
              <a:rPr lang="en-US" sz="6000" dirty="0" smtClean="0">
                <a:latin typeface="Minimal" panose="00000500000000000000" pitchFamily="2" charset="0"/>
              </a:rPr>
              <a:t/>
            </a:r>
            <a:br>
              <a:rPr lang="en-US" sz="6000" dirty="0" smtClean="0">
                <a:latin typeface="Minimal" panose="00000500000000000000" pitchFamily="2" charset="0"/>
              </a:rPr>
            </a:br>
            <a:endParaRPr lang="en-US" sz="72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latin typeface="Minimal" panose="00000500000000000000" pitchFamily="2" charset="0"/>
              </a:rPr>
              <a:t>What’s </a:t>
            </a:r>
            <a:r>
              <a:rPr lang="en-US" sz="4800" b="1" dirty="0">
                <a:latin typeface="Minimal" panose="00000500000000000000" pitchFamily="2" charset="0"/>
              </a:rPr>
              <a:t>your definition of a leader?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76400"/>
            <a:ext cx="4114800" cy="4525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100" b="1" dirty="0" smtClean="0"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n-US" sz="4100" b="1" dirty="0" smtClean="0">
                <a:latin typeface="Myriad Pro" pitchFamily="34" charset="0"/>
              </a:rPr>
              <a:t>“In </a:t>
            </a:r>
            <a:r>
              <a:rPr lang="en-US" sz="4100" b="1" dirty="0">
                <a:latin typeface="Myriad Pro" pitchFamily="34" charset="0"/>
              </a:rPr>
              <a:t>the future, there will be no female leaders. There will just be </a:t>
            </a:r>
            <a:r>
              <a:rPr lang="en-US" sz="4100" b="1" dirty="0" smtClean="0">
                <a:latin typeface="Myriad Pro" pitchFamily="34" charset="0"/>
              </a:rPr>
              <a:t>leaders.” </a:t>
            </a:r>
          </a:p>
          <a:p>
            <a:pPr marL="0" indent="0" algn="ctr">
              <a:buNone/>
            </a:pPr>
            <a:r>
              <a:rPr lang="en-US" dirty="0" smtClean="0"/>
              <a:t>― </a:t>
            </a:r>
            <a:r>
              <a:rPr lang="en-US" b="1" dirty="0" smtClean="0">
                <a:latin typeface="Minimal" panose="00000500000000000000" pitchFamily="2" charset="0"/>
              </a:rPr>
              <a:t>Sheryl Sandberg, COO of Facebook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3" y="1722437"/>
            <a:ext cx="3512147" cy="4525963"/>
          </a:xfr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2924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6000" b="1" dirty="0" smtClean="0">
                <a:latin typeface="Minimal" panose="00000500000000000000" pitchFamily="2" charset="0"/>
              </a:rPr>
              <a:t>What </a:t>
            </a:r>
            <a:r>
              <a:rPr lang="en-US" sz="6000" b="1" dirty="0">
                <a:latin typeface="Minimal" panose="00000500000000000000" pitchFamily="2" charset="0"/>
              </a:rPr>
              <a:t>is one characteristic that you believe every leader should possess?</a:t>
            </a:r>
            <a:endParaRPr lang="en-US" sz="60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" y="1493837"/>
            <a:ext cx="699467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1325562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Minimal" panose="00000500000000000000" pitchFamily="2" charset="0"/>
              </a:rPr>
              <a:t>What </a:t>
            </a:r>
            <a:r>
              <a:rPr lang="en-US" sz="3600" b="1" dirty="0">
                <a:latin typeface="Minimal" panose="00000500000000000000" pitchFamily="2" charset="0"/>
              </a:rPr>
              <a:t>do you think is the most significant barrier to female leadership?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61838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Myriad Pro" pitchFamily="34" charset="0"/>
                <a:cs typeface="Myriad Arabic" pitchFamily="50" charset="-78"/>
              </a:rPr>
              <a:t>How can we effectively break the mold that the above graph displays? </a:t>
            </a:r>
          </a:p>
        </p:txBody>
      </p:sp>
    </p:spTree>
    <p:extLst>
      <p:ext uri="{BB962C8B-B14F-4D97-AF65-F5344CB8AC3E}">
        <p14:creationId xmlns:p14="http://schemas.microsoft.com/office/powerpoint/2010/main" val="6228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6000" b="1" dirty="0" smtClean="0">
                <a:latin typeface="Minimal" panose="00000500000000000000" pitchFamily="2" charset="0"/>
              </a:rPr>
              <a:t>What </a:t>
            </a:r>
            <a:r>
              <a:rPr lang="en-US" sz="6000" b="1" dirty="0">
                <a:latin typeface="Minimal" panose="00000500000000000000" pitchFamily="2" charset="0"/>
              </a:rPr>
              <a:t>advice would you give someone going into </a:t>
            </a:r>
            <a:r>
              <a:rPr lang="en-US" sz="6000" b="1" dirty="0" smtClean="0">
                <a:latin typeface="Minimal" panose="00000500000000000000" pitchFamily="2" charset="0"/>
              </a:rPr>
              <a:t/>
            </a:r>
            <a:br>
              <a:rPr lang="en-US" sz="6000" b="1" dirty="0" smtClean="0">
                <a:latin typeface="Minimal" panose="00000500000000000000" pitchFamily="2" charset="0"/>
              </a:rPr>
            </a:br>
            <a:r>
              <a:rPr lang="en-US" sz="6000" b="1" dirty="0" smtClean="0">
                <a:latin typeface="Minimal" panose="00000500000000000000" pitchFamily="2" charset="0"/>
              </a:rPr>
              <a:t>a </a:t>
            </a:r>
            <a:r>
              <a:rPr lang="en-US" sz="6000" b="1" dirty="0">
                <a:latin typeface="Minimal" panose="00000500000000000000" pitchFamily="2" charset="0"/>
              </a:rPr>
              <a:t>leadership position </a:t>
            </a:r>
            <a:r>
              <a:rPr lang="en-US" sz="6000" b="1" dirty="0" smtClean="0">
                <a:latin typeface="Minimal" panose="00000500000000000000" pitchFamily="2" charset="0"/>
              </a:rPr>
              <a:t/>
            </a:r>
            <a:br>
              <a:rPr lang="en-US" sz="6000" b="1" dirty="0" smtClean="0">
                <a:latin typeface="Minimal" panose="00000500000000000000" pitchFamily="2" charset="0"/>
              </a:rPr>
            </a:br>
            <a:r>
              <a:rPr lang="en-US" sz="6000" b="1" dirty="0" smtClean="0">
                <a:latin typeface="Minimal" panose="00000500000000000000" pitchFamily="2" charset="0"/>
              </a:rPr>
              <a:t>for </a:t>
            </a:r>
            <a:r>
              <a:rPr lang="en-US" sz="6000" b="1" dirty="0">
                <a:latin typeface="Minimal" panose="00000500000000000000" pitchFamily="2" charset="0"/>
              </a:rPr>
              <a:t>the first time?</a:t>
            </a:r>
            <a:endParaRPr lang="en-US" sz="60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325562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atin typeface="Minimal" panose="00000500000000000000" pitchFamily="2" charset="0"/>
              </a:rPr>
              <a:t>How </a:t>
            </a:r>
            <a:r>
              <a:rPr lang="en-US" sz="4000" b="1" dirty="0">
                <a:latin typeface="Minimal" panose="00000500000000000000" pitchFamily="2" charset="0"/>
              </a:rPr>
              <a:t>do you encourage creative </a:t>
            </a:r>
            <a:r>
              <a:rPr lang="en-US" sz="4000" b="1" dirty="0" smtClean="0">
                <a:latin typeface="Minimal" panose="00000500000000000000" pitchFamily="2" charset="0"/>
              </a:rPr>
              <a:t>thinking within </a:t>
            </a:r>
            <a:r>
              <a:rPr lang="en-US" sz="4000" b="1" dirty="0">
                <a:latin typeface="Minimal" panose="00000500000000000000" pitchFamily="2" charset="0"/>
              </a:rPr>
              <a:t>your organization</a:t>
            </a:r>
            <a:r>
              <a:rPr lang="en-US" sz="4000" b="1" dirty="0" smtClean="0">
                <a:latin typeface="Minimal" panose="00000500000000000000" pitchFamily="2" charset="0"/>
              </a:rPr>
              <a:t>?</a:t>
            </a:r>
            <a:endParaRPr lang="en-US" sz="4000" b="1" dirty="0">
              <a:latin typeface="Minimal" panose="000005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5875" y="1752600"/>
            <a:ext cx="4572000" cy="4525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100" b="1" dirty="0" smtClean="0"/>
              <a:t>“Creativity is the DNA of innovation, the virus of evolution, the antidote to automation”</a:t>
            </a:r>
          </a:p>
          <a:p>
            <a:pPr marL="0" indent="0" algn="ctr">
              <a:buNone/>
            </a:pPr>
            <a:r>
              <a:rPr lang="en-US" dirty="0" smtClean="0"/>
              <a:t>― </a:t>
            </a:r>
            <a:r>
              <a:rPr lang="en-US" b="1" dirty="0" smtClean="0">
                <a:latin typeface="Minimal" panose="00000500000000000000" pitchFamily="2" charset="0"/>
              </a:rPr>
              <a:t>Natasha </a:t>
            </a:r>
            <a:r>
              <a:rPr lang="en-US" b="1" dirty="0" err="1" smtClean="0">
                <a:latin typeface="Minimal" panose="00000500000000000000" pitchFamily="2" charset="0"/>
              </a:rPr>
              <a:t>Tsakos</a:t>
            </a:r>
            <a:r>
              <a:rPr lang="en-US" b="1" dirty="0" smtClean="0">
                <a:latin typeface="Minimal" panose="00000500000000000000" pitchFamily="2" charset="0"/>
              </a:rPr>
              <a:t>, Author</a:t>
            </a:r>
            <a:endParaRPr lang="en-US" dirty="0" smtClean="0">
              <a:latin typeface="Minimal" panose="000005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2437"/>
            <a:ext cx="3622475" cy="4525963"/>
          </a:xfr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844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latin typeface="Minimal" panose="00000500000000000000" pitchFamily="2" charset="0"/>
              </a:rPr>
              <a:t>As </a:t>
            </a:r>
            <a:r>
              <a:rPr lang="en-US" sz="4800" b="1" dirty="0">
                <a:latin typeface="Minimal" panose="00000500000000000000" pitchFamily="2" charset="0"/>
              </a:rPr>
              <a:t>an organization gets larger there can be a tendency for the “institution” to dampen the “inspiration.” How do you keep this from happening?</a:t>
            </a:r>
            <a:endParaRPr lang="en-US" sz="48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096000" cy="1096962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Minimal" panose="00000500000000000000" pitchFamily="2" charset="0"/>
              </a:rPr>
              <a:t>T</a:t>
            </a:r>
            <a:r>
              <a:rPr lang="en-US" sz="3200" b="1" dirty="0" smtClean="0">
                <a:latin typeface="Minimal" panose="00000500000000000000" pitchFamily="2" charset="0"/>
              </a:rPr>
              <a:t>he Impact of Digital Fluency on </a:t>
            </a:r>
            <a:br>
              <a:rPr lang="en-US" sz="3200" b="1" dirty="0" smtClean="0">
                <a:latin typeface="Minimal" panose="00000500000000000000" pitchFamily="2" charset="0"/>
              </a:rPr>
            </a:br>
            <a:r>
              <a:rPr lang="en-US" sz="3200" b="1" dirty="0" smtClean="0">
                <a:latin typeface="Minimal" panose="00000500000000000000" pitchFamily="2" charset="0"/>
              </a:rPr>
              <a:t>American Women’s Careers</a:t>
            </a:r>
            <a:endParaRPr lang="en-US" sz="3200" b="1" dirty="0">
              <a:latin typeface="Minimal" panose="00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6237"/>
            <a:ext cx="3829071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/>
              <a:t>Digital Fluency</a:t>
            </a:r>
            <a:r>
              <a:rPr lang="en-US" sz="1800" dirty="0"/>
              <a:t> is the aptitude to effectively and ethically interpret information, discover meaning, design content, construct knowledge, and communicate ideas in a digitally connected world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b="1" dirty="0"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Myriad Pro" pitchFamily="34" charset="0"/>
              </a:rPr>
              <a:t>Digital fluency acts as an accelerant at every stage of a woman’s career </a:t>
            </a:r>
            <a:r>
              <a:rPr lang="en-US" sz="1800" dirty="0" smtClean="0">
                <a:latin typeface="Myriad Pro" pitchFamily="34" charset="0"/>
              </a:rPr>
              <a:t>— a powerful one in both education and employment, and an increasingly important factor for advancing into the ranks of leadership. </a:t>
            </a:r>
            <a:br>
              <a:rPr lang="en-US" sz="1800" dirty="0" smtClean="0">
                <a:latin typeface="Myriad Pro" pitchFamily="34" charset="0"/>
              </a:rPr>
            </a:br>
            <a:endParaRPr lang="en-US" sz="1800" dirty="0">
              <a:latin typeface="Myriad Pro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Myriad Pro" pitchFamily="34" charset="0"/>
              </a:rPr>
              <a:t>The United States has the highest overall score for digital fluent women. </a:t>
            </a:r>
            <a:endParaRPr lang="en-US" sz="1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5400" b="1" dirty="0" smtClean="0">
                <a:latin typeface="Minimal" panose="00000500000000000000" pitchFamily="2" charset="0"/>
              </a:rPr>
              <a:t/>
            </a:r>
            <a:br>
              <a:rPr lang="en-US" sz="5400" b="1" dirty="0" smtClean="0">
                <a:latin typeface="Minimal" panose="00000500000000000000" pitchFamily="2" charset="0"/>
              </a:rPr>
            </a:br>
            <a:r>
              <a:rPr lang="en-US" sz="5400" b="1" dirty="0" smtClean="0">
                <a:latin typeface="Minimal" panose="00000500000000000000" pitchFamily="2" charset="0"/>
              </a:rPr>
              <a:t>Can </a:t>
            </a:r>
            <a:r>
              <a:rPr lang="en-US" sz="5400" b="1" dirty="0">
                <a:latin typeface="Minimal" panose="00000500000000000000" pitchFamily="2" charset="0"/>
              </a:rPr>
              <a:t>you explain the impact, if any, that social networking and Web 2.0 has made on your organization or your career development?</a:t>
            </a:r>
            <a:r>
              <a:rPr lang="en-US" sz="5400" dirty="0">
                <a:latin typeface="Minimal" panose="00000500000000000000" pitchFamily="2" charset="0"/>
              </a:rPr>
              <a:t/>
            </a:r>
            <a:br>
              <a:rPr lang="en-US" sz="5400" dirty="0">
                <a:latin typeface="Minimal" panose="00000500000000000000" pitchFamily="2" charset="0"/>
              </a:rPr>
            </a:br>
            <a:endParaRPr lang="en-US" sz="54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1265238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Minimal" panose="00000500000000000000" pitchFamily="2" charset="0"/>
              </a:rPr>
              <a:t>The 3 Actions and Attributes that Drive </a:t>
            </a:r>
            <a:br>
              <a:rPr lang="en-US" sz="3600" b="1" dirty="0" smtClean="0">
                <a:latin typeface="Minimal" panose="00000500000000000000" pitchFamily="2" charset="0"/>
              </a:rPr>
            </a:br>
            <a:r>
              <a:rPr lang="en-US" sz="3600" b="1" dirty="0" smtClean="0">
                <a:latin typeface="Minimal" panose="00000500000000000000" pitchFamily="2" charset="0"/>
              </a:rPr>
              <a:t>Fast-Track Women</a:t>
            </a:r>
            <a:endParaRPr lang="en-US" sz="3600" b="1" dirty="0">
              <a:latin typeface="Minimal" panose="000005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0" y="2362200"/>
            <a:ext cx="8632880" cy="4424233"/>
          </a:xfrm>
        </p:spPr>
      </p:pic>
      <p:sp>
        <p:nvSpPr>
          <p:cNvPr id="5" name="TextBox 4"/>
          <p:cNvSpPr txBox="1"/>
          <p:nvPr/>
        </p:nvSpPr>
        <p:spPr>
          <a:xfrm>
            <a:off x="457200" y="1878442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Myriad Pro" pitchFamily="34" charset="0"/>
              </a:rPr>
              <a:t>Fast-track women typically reach manager level within five years and lead their peer group in terms of advancement in the </a:t>
            </a:r>
            <a:r>
              <a:rPr lang="en-US" b="1" i="1" dirty="0" smtClean="0">
                <a:latin typeface="Myriad Pro" pitchFamily="34" charset="0"/>
              </a:rPr>
              <a:t>workplace.</a:t>
            </a:r>
            <a:endParaRPr lang="en-US" b="1" i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51037"/>
            <a:ext cx="8046156" cy="4525963"/>
          </a:xfrm>
        </p:spPr>
      </p:pic>
      <p:sp>
        <p:nvSpPr>
          <p:cNvPr id="4" name="TextBox 3"/>
          <p:cNvSpPr txBox="1"/>
          <p:nvPr/>
        </p:nvSpPr>
        <p:spPr>
          <a:xfrm>
            <a:off x="6995672" y="1881597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781800" cy="1219200"/>
          </a:xfrm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Minimal" panose="00000500000000000000" pitchFamily="2" charset="0"/>
              </a:rPr>
              <a:t>Modern Women are More Educated </a:t>
            </a:r>
            <a:br>
              <a:rPr lang="en-US" sz="3600" b="1" dirty="0" smtClean="0">
                <a:latin typeface="Minimal" panose="00000500000000000000" pitchFamily="2" charset="0"/>
              </a:rPr>
            </a:br>
            <a:r>
              <a:rPr lang="en-US" sz="3600" b="1" dirty="0" smtClean="0">
                <a:latin typeface="Minimal" panose="00000500000000000000" pitchFamily="2" charset="0"/>
              </a:rPr>
              <a:t>than Previous Generations </a:t>
            </a:r>
            <a:endParaRPr lang="en-US" sz="3600" b="1" dirty="0">
              <a:latin typeface="Minimal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i="1" dirty="0" smtClean="0">
                <a:latin typeface="Myriad Pro" pitchFamily="34" charset="0"/>
              </a:rPr>
              <a:t>What are your thoughts on how this will impact the business world going forward? </a:t>
            </a:r>
            <a:endParaRPr lang="en-US" i="1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3854" y="6183868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7200" b="1" dirty="0" smtClean="0">
                <a:latin typeface="Minimal" panose="00000500000000000000" pitchFamily="2" charset="0"/>
              </a:rPr>
              <a:t/>
            </a:r>
            <a:br>
              <a:rPr lang="en-US" sz="7200" b="1" dirty="0" smtClean="0">
                <a:latin typeface="Minimal" panose="00000500000000000000" pitchFamily="2" charset="0"/>
              </a:rPr>
            </a:br>
            <a:r>
              <a:rPr lang="en-US" sz="6000" b="1" dirty="0" smtClean="0">
                <a:latin typeface="Minimal" panose="00000500000000000000" pitchFamily="2" charset="0"/>
              </a:rPr>
              <a:t>What </a:t>
            </a:r>
            <a:r>
              <a:rPr lang="en-US" sz="6000" b="1" dirty="0">
                <a:latin typeface="Minimal" panose="00000500000000000000" pitchFamily="2" charset="0"/>
              </a:rPr>
              <a:t>are you doing to ensure you continue to grow and develop as a leader</a:t>
            </a:r>
            <a:r>
              <a:rPr lang="en-US" sz="6000" b="1" dirty="0" smtClean="0">
                <a:latin typeface="Minimal" panose="00000500000000000000" pitchFamily="2" charset="0"/>
              </a:rPr>
              <a:t>?</a:t>
            </a:r>
            <a:r>
              <a:rPr lang="en-US" sz="6000" dirty="0" smtClean="0">
                <a:latin typeface="Minimal" panose="00000500000000000000" pitchFamily="2" charset="0"/>
              </a:rPr>
              <a:t/>
            </a:r>
            <a:br>
              <a:rPr lang="en-US" sz="6000" dirty="0" smtClean="0">
                <a:latin typeface="Minimal" panose="00000500000000000000" pitchFamily="2" charset="0"/>
              </a:rPr>
            </a:br>
            <a:endParaRPr lang="en-US" sz="72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6000" b="1" dirty="0" smtClean="0">
                <a:latin typeface="Minimal" panose="00000500000000000000" pitchFamily="2" charset="0"/>
              </a:rPr>
              <a:t>What </a:t>
            </a:r>
            <a:r>
              <a:rPr lang="en-US" sz="6000" b="1" dirty="0">
                <a:latin typeface="Minimal" panose="00000500000000000000" pitchFamily="2" charset="0"/>
              </a:rPr>
              <a:t>are a few resources you would recommend to someone looking to gain insight into becoming a better leader?</a:t>
            </a:r>
            <a:endParaRPr lang="en-US" sz="7200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7200" b="1" dirty="0" smtClean="0">
                <a:latin typeface="Minimal" panose="00000500000000000000" pitchFamily="2" charset="0"/>
              </a:rPr>
              <a:t>Audience Q&amp;A</a:t>
            </a:r>
            <a:endParaRPr lang="en-US" sz="7200" b="1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9600" b="1" dirty="0" smtClean="0">
                <a:latin typeface="Minimal" panose="00000500000000000000" pitchFamily="2" charset="0"/>
              </a:rPr>
              <a:t>Who </a:t>
            </a:r>
            <a:r>
              <a:rPr lang="en-US" sz="9600" b="1" dirty="0">
                <a:latin typeface="Minimal" panose="00000500000000000000" pitchFamily="2" charset="0"/>
              </a:rPr>
              <a:t>inspires </a:t>
            </a:r>
            <a:r>
              <a:rPr lang="en-US" sz="9600" b="1" dirty="0" smtClean="0">
                <a:latin typeface="Minimal" panose="00000500000000000000" pitchFamily="2" charset="0"/>
              </a:rPr>
              <a:t/>
            </a:r>
            <a:br>
              <a:rPr lang="en-US" sz="9600" b="1" dirty="0" smtClean="0">
                <a:latin typeface="Minimal" panose="00000500000000000000" pitchFamily="2" charset="0"/>
              </a:rPr>
            </a:br>
            <a:r>
              <a:rPr lang="en-US" sz="9600" b="1" dirty="0" smtClean="0">
                <a:latin typeface="Minimal" panose="00000500000000000000" pitchFamily="2" charset="0"/>
              </a:rPr>
              <a:t>you </a:t>
            </a:r>
            <a:r>
              <a:rPr lang="en-US" sz="9600" b="1" dirty="0">
                <a:latin typeface="Minimal" panose="00000500000000000000" pitchFamily="2" charset="0"/>
              </a:rPr>
              <a:t>and why?</a:t>
            </a:r>
          </a:p>
        </p:txBody>
      </p:sp>
    </p:spTree>
    <p:extLst>
      <p:ext uri="{BB962C8B-B14F-4D97-AF65-F5344CB8AC3E}">
        <p14:creationId xmlns:p14="http://schemas.microsoft.com/office/powerpoint/2010/main" val="24071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6600" b="1" dirty="0" smtClean="0">
                <a:latin typeface="Minimal" panose="00000500000000000000" pitchFamily="2" charset="0"/>
              </a:rPr>
              <a:t>What </a:t>
            </a:r>
            <a:r>
              <a:rPr lang="en-US" sz="6600" b="1" dirty="0">
                <a:latin typeface="Minimal" panose="00000500000000000000" pitchFamily="2" charset="0"/>
              </a:rPr>
              <a:t>resources do you take advantage of to advance your career? </a:t>
            </a:r>
          </a:p>
        </p:txBody>
      </p:sp>
    </p:spTree>
    <p:extLst>
      <p:ext uri="{BB962C8B-B14F-4D97-AF65-F5344CB8AC3E}">
        <p14:creationId xmlns:p14="http://schemas.microsoft.com/office/powerpoint/2010/main" val="3948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4800" b="1" dirty="0">
                <a:latin typeface="Minimal" panose="00000500000000000000" pitchFamily="2" charset="0"/>
              </a:rPr>
              <a:t>S</a:t>
            </a:r>
            <a:r>
              <a:rPr lang="en-US" sz="4800" b="1" dirty="0" smtClean="0">
                <a:latin typeface="Minimal" panose="00000500000000000000" pitchFamily="2" charset="0"/>
              </a:rPr>
              <a:t>hare </a:t>
            </a:r>
            <a:r>
              <a:rPr lang="en-US" sz="4800" b="1" dirty="0">
                <a:latin typeface="Minimal" panose="00000500000000000000" pitchFamily="2" charset="0"/>
              </a:rPr>
              <a:t>a story of when </a:t>
            </a:r>
            <a:r>
              <a:rPr lang="en-US" sz="4800" b="1" dirty="0" smtClean="0">
                <a:latin typeface="Minimal" panose="00000500000000000000" pitchFamily="2" charset="0"/>
              </a:rPr>
              <a:t>you </a:t>
            </a:r>
            <a:r>
              <a:rPr lang="en-US" sz="4800" b="1" dirty="0">
                <a:latin typeface="Minimal" panose="00000500000000000000" pitchFamily="2" charset="0"/>
              </a:rPr>
              <a:t>transitioned into a significantly different role or career </a:t>
            </a:r>
            <a:r>
              <a:rPr lang="en-US" sz="4800" b="1" dirty="0" smtClean="0">
                <a:latin typeface="Minimal" panose="00000500000000000000" pitchFamily="2" charset="0"/>
              </a:rPr>
              <a:t>path. How did this effect your professional development? </a:t>
            </a:r>
            <a:endParaRPr lang="en-US" sz="4800" b="1" dirty="0">
              <a:latin typeface="Minimal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6000" b="1" dirty="0" smtClean="0">
                <a:latin typeface="Minimal" panose="00000500000000000000" pitchFamily="2" charset="0"/>
              </a:rPr>
              <a:t>How </a:t>
            </a:r>
            <a:r>
              <a:rPr lang="en-US" sz="6000" b="1" dirty="0">
                <a:latin typeface="Minimal" panose="00000500000000000000" pitchFamily="2" charset="0"/>
              </a:rPr>
              <a:t>are you participating in or leading innovation in your business model or professional life?</a:t>
            </a:r>
          </a:p>
        </p:txBody>
      </p:sp>
    </p:spTree>
    <p:extLst>
      <p:ext uri="{BB962C8B-B14F-4D97-AF65-F5344CB8AC3E}">
        <p14:creationId xmlns:p14="http://schemas.microsoft.com/office/powerpoint/2010/main" val="35688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2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Minimal" panose="00000500000000000000" pitchFamily="2" charset="0"/>
              </a:rPr>
              <a:t>What </a:t>
            </a:r>
            <a:r>
              <a:rPr lang="en-US" sz="3600" b="1" dirty="0">
                <a:latin typeface="Minimal" panose="00000500000000000000" pitchFamily="2" charset="0"/>
              </a:rPr>
              <a:t>are some ways you think women can help each other succeed professionally</a:t>
            </a:r>
            <a:r>
              <a:rPr lang="en-US" sz="3600" b="1" dirty="0" smtClean="0">
                <a:latin typeface="Minimal" panose="00000500000000000000" pitchFamily="2" charset="0"/>
              </a:rPr>
              <a:t>?</a:t>
            </a:r>
            <a:endParaRPr lang="en-US" sz="3600" b="1" dirty="0">
              <a:latin typeface="Minimal" panose="000005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46237"/>
            <a:ext cx="4648200" cy="45259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Myriad Pro" pitchFamily="34" charset="0"/>
              </a:rPr>
              <a:t>“When </a:t>
            </a:r>
            <a:r>
              <a:rPr lang="en-US" sz="4400" b="1" dirty="0">
                <a:latin typeface="Myriad Pro" pitchFamily="34" charset="0"/>
              </a:rPr>
              <a:t>you've worked hard, and done well, and walked through that doorway of opportunity, you do not slam it shut behind you. You reach back</a:t>
            </a:r>
            <a:r>
              <a:rPr lang="en-US" sz="4400" b="1" dirty="0" smtClean="0">
                <a:latin typeface="Myriad Pro" pitchFamily="34" charset="0"/>
              </a:rPr>
              <a:t>.”</a:t>
            </a:r>
          </a:p>
          <a:p>
            <a:pPr marL="0" indent="0" algn="ctr">
              <a:buNone/>
            </a:pPr>
            <a:r>
              <a:rPr lang="en-US" sz="2600" dirty="0" smtClean="0"/>
              <a:t>– </a:t>
            </a:r>
            <a:r>
              <a:rPr lang="en-US" b="1" dirty="0" smtClean="0">
                <a:latin typeface="Minimal" panose="00000500000000000000" pitchFamily="2" charset="0"/>
              </a:rPr>
              <a:t>Michelle </a:t>
            </a:r>
            <a:r>
              <a:rPr lang="en-US" b="1" dirty="0">
                <a:latin typeface="Minimal" panose="00000500000000000000" pitchFamily="2" charset="0"/>
              </a:rPr>
              <a:t>Obama</a:t>
            </a:r>
            <a:endParaRPr lang="en-US" b="1" dirty="0" smtClean="0">
              <a:latin typeface="Minimal" panose="000005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5" y="1600200"/>
            <a:ext cx="3392775" cy="4525963"/>
          </a:xfrm>
        </p:spPr>
      </p:pic>
    </p:spTree>
    <p:extLst>
      <p:ext uri="{BB962C8B-B14F-4D97-AF65-F5344CB8AC3E}">
        <p14:creationId xmlns:p14="http://schemas.microsoft.com/office/powerpoint/2010/main" val="34309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51816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200"/>
            </a:solidFill>
          </a:ln>
        </p:spPr>
        <p:txBody>
          <a:bodyPr>
            <a:noAutofit/>
          </a:bodyPr>
          <a:lstStyle/>
          <a:p>
            <a:r>
              <a:rPr lang="en-US" sz="6000" b="1" dirty="0" smtClean="0">
                <a:latin typeface="Minimal" panose="00000500000000000000" pitchFamily="2" charset="0"/>
              </a:rPr>
              <a:t>What's </a:t>
            </a:r>
            <a:r>
              <a:rPr lang="en-US" sz="6000" b="1" dirty="0">
                <a:latin typeface="Minimal" panose="00000500000000000000" pitchFamily="2" charset="0"/>
              </a:rPr>
              <a:t>one core message you received from your mentor(s) that truly stayed with you throughout your career?</a:t>
            </a:r>
          </a:p>
        </p:txBody>
      </p:sp>
    </p:spTree>
    <p:extLst>
      <p:ext uri="{BB962C8B-B14F-4D97-AF65-F5344CB8AC3E}">
        <p14:creationId xmlns:p14="http://schemas.microsoft.com/office/powerpoint/2010/main" val="7267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652</Words>
  <Application>Microsoft Office PowerPoint</Application>
  <PresentationFormat>On-screen Show (4:3)</PresentationFormat>
  <Paragraphs>59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Innovation &amp; Career Development Panel</vt:lpstr>
      <vt:lpstr>Modern Women are More Educated  than Previous Generations </vt:lpstr>
      <vt:lpstr>Who inspires  you and why?</vt:lpstr>
      <vt:lpstr>What resources do you take advantage of to advance your career? </vt:lpstr>
      <vt:lpstr>Share a story of when you transitioned into a significantly different role or career path. How did this effect your professional development? </vt:lpstr>
      <vt:lpstr>How are you participating in or leading innovation in your business model or professional life?</vt:lpstr>
      <vt:lpstr>What are some ways you think women can help each other succeed professionally?</vt:lpstr>
      <vt:lpstr>What's one core message you received from your mentor(s) that truly stayed with you throughout your career?</vt:lpstr>
      <vt:lpstr>What do Successful Women have in Common?</vt:lpstr>
      <vt:lpstr>What's one of the toughest professional decisions you’ve had to make and how did it impact your life and career?</vt:lpstr>
      <vt:lpstr>If you could only work on one project for a year to grow as a professional, what would it be and why?</vt:lpstr>
      <vt:lpstr>What 3 pieces of advice would you give to college students entering the current job market?</vt:lpstr>
      <vt:lpstr>What will be the biggest challenge for the generation of women behind you?</vt:lpstr>
      <vt:lpstr>Audience Q&amp;A</vt:lpstr>
      <vt:lpstr>Leadership &amp; Business Ownership Panel</vt:lpstr>
      <vt:lpstr>Women-Owned Business Growth in FL</vt:lpstr>
      <vt:lpstr>What ignited the spark in you to start a new business venture or to make significant changes in an existing business? How did the idea for your business come about?</vt:lpstr>
      <vt:lpstr>What is the key to making a lasting first impression on a new client or potential contact?</vt:lpstr>
      <vt:lpstr> Do you believe government regulation helps or hinders your business? Do you have any examples to share? </vt:lpstr>
      <vt:lpstr>What’s your definition of a leader?</vt:lpstr>
      <vt:lpstr>What is one characteristic that you believe every leader should possess?</vt:lpstr>
      <vt:lpstr>What do you think is the most significant barrier to female leadership? </vt:lpstr>
      <vt:lpstr>What advice would you give someone going into  a leadership position  for the first time?</vt:lpstr>
      <vt:lpstr>How do you encourage creative thinking within your organization?</vt:lpstr>
      <vt:lpstr>As an organization gets larger there can be a tendency for the “institution” to dampen the “inspiration.” How do you keep this from happening?</vt:lpstr>
      <vt:lpstr>The Impact of Digital Fluency on  American Women’s Careers</vt:lpstr>
      <vt:lpstr> Can you explain the impact, if any, that social networking and Web 2.0 has made on your organization or your career development? </vt:lpstr>
      <vt:lpstr>The 3 Actions and Attributes that Drive  Fast-Track Women</vt:lpstr>
      <vt:lpstr> What are you doing to ensure you continue to grow and develop as a leader? </vt:lpstr>
      <vt:lpstr>What are a few resources you would recommend to someone looking to gain insight into becoming a better leader?</vt:lpstr>
      <vt:lpstr>Audience Q&amp;A</vt:lpstr>
    </vt:vector>
  </TitlesOfParts>
  <Company>Department of Business and Professional Regulation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Maegen Wynn</dc:creator>
  <cp:lastModifiedBy>Maegen Wynn</cp:lastModifiedBy>
  <cp:revision>139</cp:revision>
  <dcterms:created xsi:type="dcterms:W3CDTF">2017-03-07T15:27:47Z</dcterms:created>
  <dcterms:modified xsi:type="dcterms:W3CDTF">2017-03-14T16:41:19Z</dcterms:modified>
</cp:coreProperties>
</file>